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8" r:id="rId4"/>
    <p:sldId id="299" r:id="rId5"/>
    <p:sldId id="300" r:id="rId6"/>
    <p:sldId id="297" r:id="rId7"/>
    <p:sldId id="306" r:id="rId8"/>
    <p:sldId id="302" r:id="rId9"/>
    <p:sldId id="305" r:id="rId10"/>
    <p:sldId id="307" r:id="rId11"/>
    <p:sldId id="304" r:id="rId12"/>
    <p:sldId id="310" r:id="rId13"/>
    <p:sldId id="309" r:id="rId14"/>
    <p:sldId id="312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4000" dirty="0"/>
            <a:t>Što je urbanizacija?</a:t>
          </a:r>
          <a:endParaRPr lang="en-US" sz="4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Koje su posljedice neplanskog širenja gradova?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Arial" panose="020B0604020202020204" pitchFamily="34" charset="0"/>
              <a:cs typeface="Arial" panose="020B0604020202020204" pitchFamily="34" charset="0"/>
            </a:rPr>
            <a:t>Objasni kako je industrijalizacija utjecala na promjene uloga žena u društvu.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Što je Prva </a:t>
          </a:r>
          <a:r>
            <a:rPr lang="hr-HR" sz="3600" dirty="0" err="1"/>
            <a:t>internacionala</a:t>
          </a:r>
          <a:r>
            <a:rPr lang="hr-HR" sz="3600" dirty="0"/>
            <a:t>? 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Koje su se stranke najviše borile za radnička prava?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dirty="0">
              <a:effectLst/>
              <a:latin typeface="+mn-lt"/>
              <a:cs typeface="Arial" panose="020B0604020202020204" pitchFamily="34" charset="0"/>
            </a:rPr>
            <a:t>Kakvi su bili preduvjeti za početak industrijalizacije Hrvatske u XIX. stoljeću</a:t>
          </a:r>
          <a:r>
            <a:rPr lang="hr-HR" sz="3200" b="0" dirty="0">
              <a:effectLst/>
            </a:rPr>
            <a:t>?</a:t>
          </a:r>
          <a:endParaRPr lang="en-US" sz="32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i="0" dirty="0">
              <a:solidFill>
                <a:schemeClr val="tx1"/>
              </a:solidFill>
            </a:rPr>
            <a:t>Opiši probleme na selu i njihove posljedice.</a:t>
          </a:r>
          <a:endParaRPr lang="en-US" sz="3200" b="0" i="0" dirty="0">
            <a:solidFill>
              <a:schemeClr val="tx1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b="0" i="0" dirty="0"/>
            <a:t>Što je razlog propadanja seljačkih gospodarstava?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2400" b="0" i="0" dirty="0"/>
            <a:t>Kamo su se mnogi hrvatski seljaci odselili zbog teške gospodarske situacije? Je li iseljavanje bilo veće iz Dalmacije ili Banske Hrvatske?</a:t>
          </a:r>
          <a:endParaRPr lang="en-US" sz="2400" b="0" dirty="0"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b="0" i="0" dirty="0"/>
            <a:t>Opiši prometnu povezanost hrvatskih krajeva u XIX. stoljeću.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/>
            <a:t>Zašto u XIX. stoljeću nisu prugom spojeni Zagreb s Osijekom ili Zagreb s Splitom?</a:t>
          </a:r>
          <a:endParaRPr lang="en-US" sz="32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b="0" dirty="0">
              <a:effectLst/>
            </a:rPr>
            <a:t>Kakva je bila cestovna mreža u Hrvatskoj?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pl-PL" sz="3200" b="0" i="0" dirty="0"/>
            <a:t>Opiši kako i zašto je sporo tekla industrijalizacija u Hrvatskoj.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/>
            <a:t>Što je </a:t>
          </a:r>
          <a:r>
            <a:rPr lang="hr-HR" sz="3200" i="1" dirty="0"/>
            <a:t>Radnički prijatelj</a:t>
          </a:r>
          <a:r>
            <a:rPr lang="hr-HR" sz="3200" dirty="0"/>
            <a:t>?</a:t>
          </a:r>
          <a:endParaRPr lang="en-US" sz="32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200" b="0" dirty="0">
              <a:solidFill>
                <a:schemeClr val="tx1"/>
              </a:solidFill>
              <a:effectLst/>
            </a:rPr>
            <a:t>Koje godine je osnovana Socijaldemokratska stranka Hrvatske i Slavonije? Za što se zalagala?</a:t>
          </a:r>
          <a:endParaRPr lang="en-US" sz="3200" b="0" dirty="0">
            <a:solidFill>
              <a:schemeClr val="tx1"/>
            </a:solidFill>
            <a:effectLst/>
            <a:latin typeface="+mn-lt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Kakvi su bili uvjeti za život u radničkim naseljima?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Kakav je bio radni dan prosječnog radnika sredinom XIX. stoljeća?</a:t>
          </a:r>
          <a:endParaRPr lang="en-US" sz="36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Kakva su radnici imali prava? Usporedi s današnjim radnicima. 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/>
            <a:t>Tko su bili čartisti? Što je Narodna povelja?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600" dirty="0"/>
            <a:t>Što su sindikati? Za što su se borili?</a:t>
          </a:r>
          <a:endParaRPr lang="en-US" sz="3600" b="0" dirty="0">
            <a:effectLst/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5D156975-1F19-413F-B979-4F74CA7B5D14}">
      <dgm:prSet custT="1"/>
      <dgm:spPr/>
      <dgm:t>
        <a:bodyPr/>
        <a:lstStyle/>
        <a:p>
          <a:r>
            <a:rPr lang="hr-HR" sz="3600" dirty="0">
              <a:latin typeface="Arial" panose="020B0604020202020204" pitchFamily="34" charset="0"/>
              <a:cs typeface="Arial" panose="020B0604020202020204" pitchFamily="34" charset="0"/>
            </a:rPr>
            <a:t>Što je štrajk?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2"/>
      <dgm:spPr/>
    </dgm:pt>
    <dgm:pt modelId="{192A3C29-6C86-430D-ABFB-0730C049C468}" type="pres">
      <dgm:prSet presAssocID="{D2B884C9-3765-44FE-8926-3E9BF6B1E450}" presName="text" presStyleLbl="fgAcc0" presStyleIdx="0" presStyleCnt="2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  <dgm:pt modelId="{080CE850-1660-42FC-929C-558F11C545F0}" type="pres">
      <dgm:prSet presAssocID="{5D156975-1F19-413F-B979-4F74CA7B5D14}" presName="hierRoot1" presStyleCnt="0"/>
      <dgm:spPr/>
    </dgm:pt>
    <dgm:pt modelId="{8C0766D7-90BD-4FAB-9DA4-BC59206DCA42}" type="pres">
      <dgm:prSet presAssocID="{5D156975-1F19-413F-B979-4F74CA7B5D14}" presName="composite" presStyleCnt="0"/>
      <dgm:spPr/>
    </dgm:pt>
    <dgm:pt modelId="{629FE5EA-1CEC-4147-92F4-8AD5620C3564}" type="pres">
      <dgm:prSet presAssocID="{5D156975-1F19-413F-B979-4F74CA7B5D14}" presName="background" presStyleLbl="node0" presStyleIdx="1" presStyleCnt="2"/>
      <dgm:spPr/>
    </dgm:pt>
    <dgm:pt modelId="{E9575634-5329-4EE4-8CEA-FCABFAC688B9}" type="pres">
      <dgm:prSet presAssocID="{5D156975-1F19-413F-B979-4F74CA7B5D14}" presName="text" presStyleLbl="fgAcc0" presStyleIdx="1" presStyleCnt="2">
        <dgm:presLayoutVars>
          <dgm:chPref val="3"/>
        </dgm:presLayoutVars>
      </dgm:prSet>
      <dgm:spPr/>
    </dgm:pt>
    <dgm:pt modelId="{6D7FEDB7-3A9D-46CC-B7B7-8E36DCA5DE8D}" type="pres">
      <dgm:prSet presAssocID="{5D156975-1F19-413F-B979-4F74CA7B5D14}" presName="hierChild2" presStyleCnt="0"/>
      <dgm:spPr/>
    </dgm:pt>
  </dgm:ptLst>
  <dgm:cxnLst>
    <dgm:cxn modelId="{69500D1F-5AB7-4098-97EC-6C97C52C12B5}" srcId="{5E97CFCB-0205-42BC-8078-686ACF1A75D8}" destId="{5D156975-1F19-413F-B979-4F74CA7B5D14}" srcOrd="1" destOrd="0" parTransId="{EB5A3300-A443-402F-BDE4-D2350CACC931}" sibTransId="{D0460D0F-EC63-4FD6-A0EC-33223D15A564}"/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00FB998D-31CD-459A-A143-A7A175770A5E}" type="presOf" srcId="{5D156975-1F19-413F-B979-4F74CA7B5D14}" destId="{E9575634-5329-4EE4-8CEA-FCABFAC688B9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  <dgm:cxn modelId="{51E04804-817B-4512-8C38-25F85DCAC33F}" type="presParOf" srcId="{6DC47859-2BB8-44C8-84BD-0AB2AA9BE097}" destId="{080CE850-1660-42FC-929C-558F11C545F0}" srcOrd="1" destOrd="0" presId="urn:microsoft.com/office/officeart/2005/8/layout/hierarchy1"/>
    <dgm:cxn modelId="{D0BBAE2C-F9CF-4169-8B65-F0E47DC76811}" type="presParOf" srcId="{080CE850-1660-42FC-929C-558F11C545F0}" destId="{8C0766D7-90BD-4FAB-9DA4-BC59206DCA42}" srcOrd="0" destOrd="0" presId="urn:microsoft.com/office/officeart/2005/8/layout/hierarchy1"/>
    <dgm:cxn modelId="{4E074958-D170-4559-AC11-4B7516808F92}" type="presParOf" srcId="{8C0766D7-90BD-4FAB-9DA4-BC59206DCA42}" destId="{629FE5EA-1CEC-4147-92F4-8AD5620C3564}" srcOrd="0" destOrd="0" presId="urn:microsoft.com/office/officeart/2005/8/layout/hierarchy1"/>
    <dgm:cxn modelId="{7B3AAF2F-27E5-4EC7-A154-624921ECE347}" type="presParOf" srcId="{8C0766D7-90BD-4FAB-9DA4-BC59206DCA42}" destId="{E9575634-5329-4EE4-8CEA-FCABFAC688B9}" srcOrd="1" destOrd="0" presId="urn:microsoft.com/office/officeart/2005/8/layout/hierarchy1"/>
    <dgm:cxn modelId="{2B7ECC95-21FA-417E-A6D1-52F9EFAFD1FE}" type="presParOf" srcId="{080CE850-1660-42FC-929C-558F11C545F0}" destId="{6D7FEDB7-3A9D-46CC-B7B7-8E36DCA5D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156975-1F19-413F-B979-4F74CA7B5D14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60D0F-EC63-4FD6-A0EC-33223D15A564}" type="sibTrans" cxnId="{69500D1F-5AB7-4098-97EC-6C97C52C12B5}">
      <dgm:prSet/>
      <dgm:spPr/>
      <dgm:t>
        <a:bodyPr/>
        <a:lstStyle/>
        <a:p>
          <a:endParaRPr lang="en-US"/>
        </a:p>
      </dgm:t>
    </dgm:pt>
    <dgm:pt modelId="{EB5A3300-A443-402F-BDE4-D2350CACC931}" type="parTrans" cxnId="{69500D1F-5AB7-4098-97EC-6C97C52C12B5}">
      <dgm:prSet/>
      <dgm:spPr/>
      <dgm:t>
        <a:bodyPr/>
        <a:lstStyle/>
        <a:p>
          <a:endParaRPr lang="en-US"/>
        </a:p>
      </dgm:t>
    </dgm:pt>
    <dgm:pt modelId="{D5A18BAD-CFD9-4066-8C6E-91078CFF4157}" type="pres">
      <dgm:prSet presAssocID="{5E97CFCB-0205-42BC-8078-686ACF1A75D8}" presName="Name0" presStyleCnt="0">
        <dgm:presLayoutVars>
          <dgm:dir/>
          <dgm:resizeHandles val="exact"/>
        </dgm:presLayoutVars>
      </dgm:prSet>
      <dgm:spPr/>
    </dgm:pt>
    <dgm:pt modelId="{A5D101AC-82DC-46E4-9416-B326277442ED}" type="pres">
      <dgm:prSet presAssocID="{5D156975-1F19-413F-B979-4F74CA7B5D14}" presName="node" presStyleLbl="node1" presStyleIdx="0" presStyleCnt="1" custLinFactNeighborX="-8629">
        <dgm:presLayoutVars>
          <dgm:bulletEnabled val="1"/>
        </dgm:presLayoutVars>
      </dgm:prSet>
      <dgm:spPr/>
    </dgm:pt>
  </dgm:ptLst>
  <dgm:cxnLst>
    <dgm:cxn modelId="{69500D1F-5AB7-4098-97EC-6C97C52C12B5}" srcId="{5E97CFCB-0205-42BC-8078-686ACF1A75D8}" destId="{5D156975-1F19-413F-B979-4F74CA7B5D14}" srcOrd="0" destOrd="0" parTransId="{EB5A3300-A443-402F-BDE4-D2350CACC931}" sibTransId="{D0460D0F-EC63-4FD6-A0EC-33223D15A564}"/>
    <dgm:cxn modelId="{91CB6744-C0D4-4D65-98F7-8A979B1E1FD5}" type="presOf" srcId="{5D156975-1F19-413F-B979-4F74CA7B5D14}" destId="{A5D101AC-82DC-46E4-9416-B326277442ED}" srcOrd="0" destOrd="0" presId="urn:microsoft.com/office/officeart/2005/8/layout/process1"/>
    <dgm:cxn modelId="{236D3BDD-E4C3-4948-A626-2319C21C63DF}" type="presOf" srcId="{5E97CFCB-0205-42BC-8078-686ACF1A75D8}" destId="{D5A18BAD-CFD9-4066-8C6E-91078CFF4157}" srcOrd="0" destOrd="0" presId="urn:microsoft.com/office/officeart/2005/8/layout/process1"/>
    <dgm:cxn modelId="{62064456-C4C5-4BB7-BE46-0A38630203FC}" type="presParOf" srcId="{D5A18BAD-CFD9-4066-8C6E-91078CFF4157}" destId="{A5D101AC-82DC-46E4-9416-B326277442E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97CFCB-0205-42BC-8078-686ACF1A7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B884C9-3765-44FE-8926-3E9BF6B1E450}">
      <dgm:prSet custT="1"/>
      <dgm:spPr/>
      <dgm:t>
        <a:bodyPr/>
        <a:lstStyle/>
        <a:p>
          <a:r>
            <a:rPr lang="hr-HR" sz="3200" dirty="0">
              <a:latin typeface="+mn-lt"/>
              <a:cs typeface="Arial" panose="020B0604020202020204" pitchFamily="34" charset="0"/>
            </a:rPr>
            <a:t>Što prikazuje fotografija? </a:t>
          </a:r>
          <a:r>
            <a:rPr lang="pl-PL" sz="3200" b="0" i="0" dirty="0">
              <a:latin typeface="+mn-lt"/>
            </a:rPr>
            <a:t>Komentiraj položaj djece u to vrijeme. </a:t>
          </a:r>
          <a:endParaRPr lang="en-US" sz="3200" b="0" dirty="0">
            <a:latin typeface="+mn-lt"/>
            <a:cs typeface="Arial" panose="020B0604020202020204" pitchFamily="34" charset="0"/>
          </a:endParaRPr>
        </a:p>
      </dgm:t>
    </dgm:pt>
    <dgm:pt modelId="{020A5426-29D5-4ABF-8C7A-AC137D9F5C38}" type="parTrans" cxnId="{36F7E692-226B-4BD5-8313-D78797E02558}">
      <dgm:prSet/>
      <dgm:spPr/>
      <dgm:t>
        <a:bodyPr/>
        <a:lstStyle/>
        <a:p>
          <a:endParaRPr lang="en-US"/>
        </a:p>
      </dgm:t>
    </dgm:pt>
    <dgm:pt modelId="{47AEF1FE-E351-4F66-9B08-EEC97796CDA1}" type="sibTrans" cxnId="{36F7E692-226B-4BD5-8313-D78797E02558}">
      <dgm:prSet/>
      <dgm:spPr/>
      <dgm:t>
        <a:bodyPr/>
        <a:lstStyle/>
        <a:p>
          <a:endParaRPr lang="en-US"/>
        </a:p>
      </dgm:t>
    </dgm:pt>
    <dgm:pt modelId="{6DC47859-2BB8-44C8-84BD-0AB2AA9BE097}" type="pres">
      <dgm:prSet presAssocID="{5E97CFCB-0205-42BC-8078-686ACF1A7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0D3985-6FF2-4A24-BD0B-A1D981705ED0}" type="pres">
      <dgm:prSet presAssocID="{D2B884C9-3765-44FE-8926-3E9BF6B1E450}" presName="hierRoot1" presStyleCnt="0"/>
      <dgm:spPr/>
    </dgm:pt>
    <dgm:pt modelId="{0AF08AED-F33B-4A1E-A1F3-994DB7EDC60B}" type="pres">
      <dgm:prSet presAssocID="{D2B884C9-3765-44FE-8926-3E9BF6B1E450}" presName="composite" presStyleCnt="0"/>
      <dgm:spPr/>
    </dgm:pt>
    <dgm:pt modelId="{75D4E817-3DBF-4480-8BA0-851E88F58B22}" type="pres">
      <dgm:prSet presAssocID="{D2B884C9-3765-44FE-8926-3E9BF6B1E450}" presName="background" presStyleLbl="node0" presStyleIdx="0" presStyleCnt="1"/>
      <dgm:spPr/>
    </dgm:pt>
    <dgm:pt modelId="{192A3C29-6C86-430D-ABFB-0730C049C468}" type="pres">
      <dgm:prSet presAssocID="{D2B884C9-3765-44FE-8926-3E9BF6B1E450}" presName="text" presStyleLbl="fgAcc0" presStyleIdx="0" presStyleCnt="1" custLinFactNeighborX="-19388" custLinFactNeighborY="45257">
        <dgm:presLayoutVars>
          <dgm:chPref val="3"/>
        </dgm:presLayoutVars>
      </dgm:prSet>
      <dgm:spPr/>
    </dgm:pt>
    <dgm:pt modelId="{B3DD147C-1536-48CE-869C-B2537208E58E}" type="pres">
      <dgm:prSet presAssocID="{D2B884C9-3765-44FE-8926-3E9BF6B1E450}" presName="hierChild2" presStyleCnt="0"/>
      <dgm:spPr/>
    </dgm:pt>
  </dgm:ptLst>
  <dgm:cxnLst>
    <dgm:cxn modelId="{6DA69332-015F-44E6-AEEA-3EF5DA6E0603}" type="presOf" srcId="{5E97CFCB-0205-42BC-8078-686ACF1A75D8}" destId="{6DC47859-2BB8-44C8-84BD-0AB2AA9BE097}" srcOrd="0" destOrd="0" presId="urn:microsoft.com/office/officeart/2005/8/layout/hierarchy1"/>
    <dgm:cxn modelId="{36F7E692-226B-4BD5-8313-D78797E02558}" srcId="{5E97CFCB-0205-42BC-8078-686ACF1A75D8}" destId="{D2B884C9-3765-44FE-8926-3E9BF6B1E450}" srcOrd="0" destOrd="0" parTransId="{020A5426-29D5-4ABF-8C7A-AC137D9F5C38}" sibTransId="{47AEF1FE-E351-4F66-9B08-EEC97796CDA1}"/>
    <dgm:cxn modelId="{018905F5-F8FE-4EA6-8545-9FEB33FFFFC8}" type="presOf" srcId="{D2B884C9-3765-44FE-8926-3E9BF6B1E450}" destId="{192A3C29-6C86-430D-ABFB-0730C049C468}" srcOrd="0" destOrd="0" presId="urn:microsoft.com/office/officeart/2005/8/layout/hierarchy1"/>
    <dgm:cxn modelId="{8A27856A-860F-427E-B737-A2CA82094952}" type="presParOf" srcId="{6DC47859-2BB8-44C8-84BD-0AB2AA9BE097}" destId="{210D3985-6FF2-4A24-BD0B-A1D981705ED0}" srcOrd="0" destOrd="0" presId="urn:microsoft.com/office/officeart/2005/8/layout/hierarchy1"/>
    <dgm:cxn modelId="{F84974BD-35ED-4471-8A28-320F31F387CA}" type="presParOf" srcId="{210D3985-6FF2-4A24-BD0B-A1D981705ED0}" destId="{0AF08AED-F33B-4A1E-A1F3-994DB7EDC60B}" srcOrd="0" destOrd="0" presId="urn:microsoft.com/office/officeart/2005/8/layout/hierarchy1"/>
    <dgm:cxn modelId="{5EBF528A-A821-4280-A7B1-56BB330D9D23}" type="presParOf" srcId="{0AF08AED-F33B-4A1E-A1F3-994DB7EDC60B}" destId="{75D4E817-3DBF-4480-8BA0-851E88F58B22}" srcOrd="0" destOrd="0" presId="urn:microsoft.com/office/officeart/2005/8/layout/hierarchy1"/>
    <dgm:cxn modelId="{010248DF-C7EA-49D9-A84E-5928BF72F666}" type="presParOf" srcId="{0AF08AED-F33B-4A1E-A1F3-994DB7EDC60B}" destId="{192A3C29-6C86-430D-ABFB-0730C049C468}" srcOrd="1" destOrd="0" presId="urn:microsoft.com/office/officeart/2005/8/layout/hierarchy1"/>
    <dgm:cxn modelId="{9293111F-D89D-4B59-94BB-AE519556B5F8}" type="presParOf" srcId="{210D3985-6FF2-4A24-BD0B-A1D981705ED0}" destId="{B3DD147C-1536-48CE-869C-B2537208E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Što je urbanizacija?</a:t>
          </a:r>
          <a:endParaRPr lang="en-US" sz="4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Koje su posljedice neplanskog širenja gradova?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latin typeface="Arial" panose="020B0604020202020204" pitchFamily="34" charset="0"/>
              <a:cs typeface="Arial" panose="020B0604020202020204" pitchFamily="34" charset="0"/>
            </a:rPr>
            <a:t>Objasni kako je industrijalizacija utjecala na promjene uloga žena u društvu.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04" y="508700"/>
        <a:ext cx="3929356" cy="2439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Što je Prva </a:t>
          </a:r>
          <a:r>
            <a:rPr lang="hr-HR" sz="3600" kern="1200" dirty="0" err="1"/>
            <a:t>internacionala</a:t>
          </a:r>
          <a:r>
            <a:rPr lang="hr-HR" sz="3600" kern="1200" dirty="0"/>
            <a:t>? 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Koje su se stranke najviše borile za radnička prava?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effectLst/>
              <a:latin typeface="+mn-lt"/>
              <a:cs typeface="Arial" panose="020B0604020202020204" pitchFamily="34" charset="0"/>
            </a:rPr>
            <a:t>Kakvi su bili preduvjeti za početak industrijalizacije Hrvatske u XIX. stoljeću</a:t>
          </a:r>
          <a:r>
            <a:rPr lang="hr-HR" sz="3200" b="0" kern="1200" dirty="0">
              <a:effectLst/>
            </a:rPr>
            <a:t>?</a:t>
          </a:r>
          <a:endParaRPr lang="en-US" sz="32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i="0" kern="1200" dirty="0">
              <a:solidFill>
                <a:schemeClr val="tx1"/>
              </a:solidFill>
            </a:rPr>
            <a:t>Opiši probleme na selu i njihove posljedice.</a:t>
          </a:r>
          <a:endParaRPr lang="en-US" sz="3200" b="0" i="0" kern="1200" dirty="0">
            <a:solidFill>
              <a:schemeClr val="tx1"/>
            </a:solidFill>
            <a:effectLst/>
            <a:latin typeface="+mn-lt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i="0" kern="1200" dirty="0"/>
            <a:t>Što je razlog propadanja seljačkih gospodarstava?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i="0" kern="1200" dirty="0"/>
            <a:t>Kamo su se mnogi hrvatski seljaci odselili zbog teške gospodarske situacije? Je li iseljavanje bilo veće iz Dalmacije ili Banske Hrvatske?</a:t>
          </a:r>
          <a:endParaRPr lang="en-US" sz="24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/>
            <a:t>Opiši prometnu povezanost hrvatskih krajeva u XIX. stoljeću.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04" y="508700"/>
        <a:ext cx="3929356" cy="243973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Zašto u XIX. stoljeću nisu prugom spojeni Zagreb s Osijekom ili Zagreb s Splitom?</a:t>
          </a:r>
          <a:endParaRPr lang="en-US" sz="32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b="0" kern="1200" dirty="0">
              <a:effectLst/>
            </a:rPr>
            <a:t>Kakva je bila cestovna mreža u Hrvatskoj?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/>
            <a:t>Opiši kako i zašto je sporo tekla industrijalizacija u Hrvatskoj.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904" y="508700"/>
        <a:ext cx="3929356" cy="243973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Što je </a:t>
          </a:r>
          <a:r>
            <a:rPr lang="hr-HR" sz="3200" i="1" kern="1200" dirty="0"/>
            <a:t>Radnički prijatelj</a:t>
          </a:r>
          <a:r>
            <a:rPr lang="hr-HR" sz="3200" kern="1200" dirty="0"/>
            <a:t>?</a:t>
          </a:r>
          <a:endParaRPr lang="en-US" sz="32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kern="1200" dirty="0">
              <a:solidFill>
                <a:schemeClr val="tx1"/>
              </a:solidFill>
              <a:effectLst/>
            </a:rPr>
            <a:t>Koje godine je osnovana Socijaldemokratska stranka Hrvatske i Slavonije? Za što se zalagala?</a:t>
          </a:r>
          <a:endParaRPr lang="en-US" sz="3200" b="0" kern="1200" dirty="0">
            <a:solidFill>
              <a:schemeClr val="tx1"/>
            </a:solidFill>
            <a:effectLst/>
            <a:latin typeface="+mn-lt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Kakvi su bili uvjeti za život u radničkim naseljima?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Kakav je bio radni dan prosječnog radnika sredinom XIX. stoljeća?</a:t>
          </a:r>
          <a:endParaRPr lang="en-US" sz="36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Kakva su radnici imali prava? Usporedi s današnjim radnicima. 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Tko su bili čartisti? Što je Narodna povelja?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173211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626597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Što su sindikati? Za što su se borili?</a:t>
          </a:r>
          <a:endParaRPr lang="en-US" sz="3600" b="0" kern="1200" dirty="0">
            <a:effectLst/>
            <a:latin typeface="+mn-lt"/>
            <a:cs typeface="Arial" panose="020B0604020202020204" pitchFamily="34" charset="0"/>
          </a:endParaRPr>
        </a:p>
      </dsp:txBody>
      <dsp:txXfrm>
        <a:off x="702488" y="507867"/>
        <a:ext cx="3928691" cy="2439318"/>
      </dsp:txXfrm>
    </dsp:sp>
    <dsp:sp modelId="{629FE5EA-1CEC-4147-92F4-8AD5620C3564}">
      <dsp:nvSpPr>
        <dsp:cNvPr id="0" name=""/>
        <dsp:cNvSpPr/>
      </dsp:nvSpPr>
      <dsp:spPr>
        <a:xfrm>
          <a:off x="5160456" y="1259"/>
          <a:ext cx="4080473" cy="2591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75634-5329-4EE4-8CEA-FCABFAC688B9}">
      <dsp:nvSpPr>
        <dsp:cNvPr id="0" name=""/>
        <dsp:cNvSpPr/>
      </dsp:nvSpPr>
      <dsp:spPr>
        <a:xfrm>
          <a:off x="5613842" y="431976"/>
          <a:ext cx="4080473" cy="2591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>
              <a:latin typeface="Arial" panose="020B0604020202020204" pitchFamily="34" charset="0"/>
              <a:cs typeface="Arial" panose="020B0604020202020204" pitchFamily="34" charset="0"/>
            </a:rPr>
            <a:t>Što je štrajk?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89733" y="507867"/>
        <a:ext cx="3928691" cy="24393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101AC-82DC-46E4-9416-B326277442ED}">
      <dsp:nvSpPr>
        <dsp:cNvPr id="0" name=""/>
        <dsp:cNvSpPr/>
      </dsp:nvSpPr>
      <dsp:spPr>
        <a:xfrm>
          <a:off x="0" y="0"/>
          <a:ext cx="5035637" cy="2808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53" y="82253"/>
        <a:ext cx="4871131" cy="26438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4E817-3DBF-4480-8BA0-851E88F58B22}">
      <dsp:nvSpPr>
        <dsp:cNvPr id="0" name=""/>
        <dsp:cNvSpPr/>
      </dsp:nvSpPr>
      <dsp:spPr>
        <a:xfrm>
          <a:off x="-453462" y="2007"/>
          <a:ext cx="4081164" cy="2591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A3C29-6C86-430D-ABFB-0730C049C468}">
      <dsp:nvSpPr>
        <dsp:cNvPr id="0" name=""/>
        <dsp:cNvSpPr/>
      </dsp:nvSpPr>
      <dsp:spPr>
        <a:xfrm>
          <a:off x="0" y="432796"/>
          <a:ext cx="4081164" cy="2591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>
              <a:latin typeface="+mn-lt"/>
              <a:cs typeface="Arial" panose="020B0604020202020204" pitchFamily="34" charset="0"/>
            </a:rPr>
            <a:t>Što prikazuje fotografija? </a:t>
          </a:r>
          <a:r>
            <a:rPr lang="pl-PL" sz="3200" b="0" i="0" kern="1200" dirty="0">
              <a:latin typeface="+mn-lt"/>
            </a:rPr>
            <a:t>Komentiraj položaj djece u to vrijeme. </a:t>
          </a:r>
          <a:endParaRPr lang="en-US" sz="3200" b="0" kern="1200" dirty="0">
            <a:latin typeface="+mn-lt"/>
            <a:cs typeface="Arial" panose="020B0604020202020204" pitchFamily="34" charset="0"/>
          </a:endParaRPr>
        </a:p>
      </dsp:txBody>
      <dsp:txXfrm>
        <a:off x="75904" y="508700"/>
        <a:ext cx="3929356" cy="24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F4F07-28AD-40C8-BCDD-5F852923D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102045-2C0D-4AA7-95AE-2ED1D899C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32E15F-4F85-45D4-B0F5-DDE6C736B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9B5BE8-0B29-49C5-ACAD-DECBF030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AEE168-9499-4CE6-8FC4-C03FAB5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62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5E36C9-9C2F-45E4-B4FB-53689EED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B98F12C-4036-4702-87B4-5261FE0BC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E8C8825-D275-4F95-AE80-109D3135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6F78F44-DC4B-4E41-AF9B-5AF103E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DB5EE8-C2D7-4B2F-A6C7-3EC3632C0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187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010F4A2-2F97-44EC-B692-AC2DB9217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927221C-F5B5-4D45-BB6D-5DB9349CB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C927ED-D2FC-48A6-9F81-05F9AD5C9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99BA78-B89C-4B3E-9EE1-1329AAB36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B94A40-588D-43CE-9250-F016F188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83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90763-BE2B-495C-AEC1-6D584A33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75324E-8C64-4974-938C-C8DB91D22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4616D0-581D-4A7C-8FED-EEEE9AED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DB329A-0AF1-4122-B3A1-4CB1A04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E1F3BF-8713-476A-9B7E-1F052C09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52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512FCD-7235-4E3C-84D1-93354EB3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81C0967-870F-4AC5-B1AA-BBA61FC66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C1DF2D8-657A-4A16-8F13-E94A88DA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7D14C13-FD8E-4FC5-9C06-D70BD5EE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299142-F091-46FE-AB17-D002B6B5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56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8B9AD-CB30-44C2-A188-8A9E1D2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41643B-6936-40DE-BB32-C791E0FE9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47BBAC9-5B12-4D20-80C7-6988310C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08FBB57-3AFE-4242-AA22-A78566EE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5ADBDC-E87B-4DAD-BDAA-D2D1FFA2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D0214D8-7553-42B9-8D8D-5512D6FF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78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103F7-8C1A-4D18-AB16-E686C582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095C4CF-7EF4-463E-964C-2613009B8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63522C-3954-4E63-A28E-30ECC51F1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AF286F4-C716-4AD3-B749-6BD11B0B54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CBA0430-E035-4BD7-8FA0-A4DE05430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F71CCE-367A-45F9-B9A6-DAB8DDF6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5C12BAB-8AB0-4CEE-B7AC-9BEF962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C76D94F-AD65-4BF1-B744-DD48B267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98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390C9-EBA4-4D67-A4AD-0467C16F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7C8F47-5234-47FF-8B7A-79DF342F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5DC2F50-6033-4E1B-86C7-E4F88163F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558629F-3973-435D-8CFA-BF850B2F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70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97241BC-36BD-4004-BEE5-F63B2F27B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893877D-1A16-487C-8C71-6C5E66E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CC312E7-30A9-45C4-B170-F5F9166E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1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351F8-C30B-46FB-86E2-3E6279D5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4D7FA3-1A6B-495A-9C32-4DF025465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020DDB2-E710-417F-9693-38F0471E1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74C26E4-7A71-4CB2-A5CA-748B66C5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19C4C2F-2088-4B39-B39F-0C645B69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8CB4013-40AB-47A8-A5E5-92A787F8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432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C2966-EF3D-4649-AA5C-267D15E2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5B2C912-4DF1-4FAE-B553-8CBFD14F9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D944AB7-56F7-4DDF-9993-1B6E600AA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E67915B-56E2-46B2-A5EA-CA80DF56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815941-0875-4C13-A51E-A8F5A45B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ED894AB-D419-42EE-AB30-6963BB9C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06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D1D9362-027D-4A7E-8758-FEEF313E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387CF71-B7B7-4FCF-A104-C8FA46B6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BE2D1D-64F1-4F5B-8822-ADBB9F870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EBE7-A6EA-4CDC-BE0F-5527049C311D}" type="datetimeFigureOut">
              <a:rPr lang="hr-HR" smtClean="0"/>
              <a:t>22.7.2020.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7F3660-D2A9-4510-8A20-7B2003886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C9160F-F073-4EEA-A2AA-00ED209F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8C12-C427-42CC-A1DC-6F8F1757558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4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4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CD9A4511-243A-42E1-B178-C5451AD24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981" y="2124075"/>
            <a:ext cx="2228088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>
                <a:latin typeface="Arial" panose="020B0604020202020204" pitchFamily="34" charset="0"/>
                <a:cs typeface="Arial" panose="020B0604020202020204" pitchFamily="34" charset="0"/>
              </a:rPr>
              <a:t>Nastavna tema: Razvoj gradova i radničko pitanje, Industrijalizacija Hrvatske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72525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89" y="590501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Hrvatske zemlje bile su zahvaćene krizom nastalom zbog pada cijena poljoprivrednih proizvoda. Cijene su padale zbog konkurencije jeftinijeg američkog i ruskog žita.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Iseljavanje je bilo veće iz Dalmacije nego iz Banske Hrvatske, najčešće u prekooceanske krajeve: Sjevernu i Južnu Ameriku i Australiju.</a:t>
            </a:r>
            <a:endParaRPr lang="hr-HR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09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875125"/>
              </p:ext>
            </p:extLst>
          </p:nvPr>
        </p:nvGraphicFramePr>
        <p:xfrm>
          <a:off x="924251" y="756812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21F1C3A-022B-42D8-A00C-08764A92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87" y="816745"/>
            <a:ext cx="6376890" cy="522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8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976238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9491316" y="293084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08" y="5882276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>
                <a:solidFill>
                  <a:schemeClr val="bg1"/>
                </a:solidFill>
              </a:rPr>
              <a:t>Nakon Hrvatsko-ugarske nagodbe 1868. godine izgradnja pruga ovisila je isključivo o željezničkoj politici mađarske vlade. Željeznička mreža koja bi bila u interesu Hrvatske samo bi ojačala hrvatsku autonomiju, što Mađarskoj nikako nije bilo u interesu.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Cestovna mreža bila je jednako skromna i loše održavana. Primjerice, Osijek nije imao izravni cestovni spoj sa Zagrebom.</a:t>
            </a:r>
          </a:p>
        </p:txBody>
      </p:sp>
    </p:spTree>
    <p:extLst>
      <p:ext uri="{BB962C8B-B14F-4D97-AF65-F5344CB8AC3E}">
        <p14:creationId xmlns:p14="http://schemas.microsoft.com/office/powerpoint/2010/main" val="3474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5032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CDC911D-4914-4818-972E-B6744D0D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44" y="1647107"/>
            <a:ext cx="5710238" cy="3670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88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202520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9491316" y="2930840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89" y="590501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Prvi radnički list, počeo izlaziti još 1874. godine.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1894. godine osnovana je Socijaldemokratska stranka Hrvatske i Slavonije. Stranka se zauzimala za poboljšanje života radnika i za opće pravo glasa.</a:t>
            </a:r>
            <a:endParaRPr lang="hr-H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7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42279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452628" y="2859818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22" y="5877496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200" dirty="0">
                <a:solidFill>
                  <a:schemeClr val="bg1"/>
                </a:solidFill>
              </a:rPr>
              <a:t>Naglo širenje gradova i povećanje broja gradskog stanovništva.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7013359" y="3861786"/>
            <a:ext cx="48472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Nastaju ružne gradske četvrti s izrazito lošim uvjetima stanovanja.</a:t>
            </a:r>
            <a:endParaRPr lang="hr-HR" sz="4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5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014935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3148684" y="2955080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479260" y="2921962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24" y="5905014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06027" y="3852909"/>
            <a:ext cx="4625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Radnička naselja najčešće su bila smještena uz same tvornice. Sirotinjska radnička naselja bila su prenapučena i bez osnovnih higijenskih uvjeta.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Tvornički radnici živjeli su teškim životom, često na rubu bijede. Radno vrijeme trajalo je veći dio dana (do 15 sati na dan), a plaće su bile male.</a:t>
            </a:r>
            <a:endParaRPr lang="hr-HR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20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30265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338291" y="3141511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363850" y="2735531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11" y="5926818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>
                <a:solidFill>
                  <a:schemeClr val="bg1"/>
                </a:solidFill>
              </a:rPr>
              <a:t>Radnici nisu imali pravo na bolovanje i godišnji odmor. Danas su bolovanje i godišnji odmor pravo svakog radnika, što je regulirano zakonom.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Britanski su čartisti (</a:t>
            </a:r>
            <a:r>
              <a:rPr lang="hr-HR" sz="2000" dirty="0" err="1">
                <a:solidFill>
                  <a:schemeClr val="bg1"/>
                </a:solidFill>
              </a:rPr>
              <a:t>Chartists</a:t>
            </a:r>
            <a:r>
              <a:rPr lang="hr-HR" sz="2000" dirty="0">
                <a:solidFill>
                  <a:schemeClr val="bg1"/>
                </a:solidFill>
              </a:rPr>
              <a:t>) bili prva organizacija koja se pokušala izboriti za radnička prava. Oni su Narodnom poveljom („</a:t>
            </a:r>
            <a:r>
              <a:rPr lang="hr-HR" sz="2000" dirty="0" err="1">
                <a:solidFill>
                  <a:schemeClr val="bg1"/>
                </a:solidFill>
              </a:rPr>
              <a:t>People’s</a:t>
            </a:r>
            <a:r>
              <a:rPr lang="hr-HR" sz="2000" dirty="0">
                <a:solidFill>
                  <a:schemeClr val="bg1"/>
                </a:solidFill>
              </a:rPr>
              <a:t> Charter”) tražili opće pravo glasa za muškarce starije od 21 godine. </a:t>
            </a:r>
          </a:p>
        </p:txBody>
      </p:sp>
    </p:spTree>
    <p:extLst>
      <p:ext uri="{BB962C8B-B14F-4D97-AF65-F5344CB8AC3E}">
        <p14:creationId xmlns:p14="http://schemas.microsoft.com/office/powerpoint/2010/main" val="238316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06417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205126" y="289293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19" y="5894440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Sindikati organizacije radnika i službenika. Sindikati se u početku najviše bave pitanjima radnoga vremena, plaća i uvjeta rada.</a:t>
            </a:r>
            <a:endParaRPr lang="en-US" sz="4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solidFill>
                  <a:schemeClr val="bg1"/>
                </a:solidFill>
              </a:rPr>
              <a:t>Najčešća metoda sindikalne borbe bio je štrajk. Radnici bi obustavili rad do ispunjenja svojih zahtjeva. Štrajkovi su često bili nasilno ugušeni. </a:t>
            </a:r>
          </a:p>
        </p:txBody>
      </p:sp>
    </p:spTree>
    <p:extLst>
      <p:ext uri="{BB962C8B-B14F-4D97-AF65-F5344CB8AC3E}">
        <p14:creationId xmlns:p14="http://schemas.microsoft.com/office/powerpoint/2010/main" val="331010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569363"/>
              </p:ext>
            </p:extLst>
          </p:nvPr>
        </p:nvGraphicFramePr>
        <p:xfrm>
          <a:off x="968639" y="792322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3D1C717-FE19-47A7-8186-4E5F6C8A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84" y="1171852"/>
            <a:ext cx="6301988" cy="4691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661540"/>
              </p:ext>
            </p:extLst>
          </p:nvPr>
        </p:nvGraphicFramePr>
        <p:xfrm>
          <a:off x="1483544" y="872221"/>
          <a:ext cx="508593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4FA5A8F-00C4-41FD-AAF2-4F7412C7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35" y="1303446"/>
            <a:ext cx="6257790" cy="444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5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949367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622376" y="304385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8425994" y="2904207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19" y="5882276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514905" y="3719744"/>
            <a:ext cx="462526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Međunarodno udruženje radnika utemeljeno u Londonu 1864. godine.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800" dirty="0">
                <a:solidFill>
                  <a:schemeClr val="bg1"/>
                </a:solidFill>
              </a:rPr>
              <a:t>U borbu za radnička prava uključile su se i stranke koje su se temeljile na socijalističkim i marksističkim učenjima. </a:t>
            </a:r>
            <a:endParaRPr lang="hr-HR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2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Rezervirano mjesto sadržaja 2">
            <a:extLst>
              <a:ext uri="{FF2B5EF4-FFF2-40B4-BE49-F238E27FC236}">
                <a16:creationId xmlns:a16="http://schemas.microsoft.com/office/drawing/2014/main" id="{B602BDEC-1987-40FF-B4D7-F748AD3CD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223706"/>
              </p:ext>
            </p:extLst>
          </p:nvPr>
        </p:nvGraphicFramePr>
        <p:xfrm>
          <a:off x="879860" y="179762"/>
          <a:ext cx="986752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9EC8060D-E3E5-429B-AC45-DC471BA76827}"/>
              </a:ext>
            </a:extLst>
          </p:cNvPr>
          <p:cNvGraphicFramePr>
            <a:graphicFrameLocks/>
          </p:cNvGraphicFramePr>
          <p:nvPr/>
        </p:nvGraphicFramePr>
        <p:xfrm>
          <a:off x="263352" y="3501008"/>
          <a:ext cx="504056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3" name="Grupa 12">
            <a:extLst>
              <a:ext uri="{FF2B5EF4-FFF2-40B4-BE49-F238E27FC236}">
                <a16:creationId xmlns:a16="http://schemas.microsoft.com/office/drawing/2014/main" id="{E3E03EBA-C600-4953-A841-1CE55023E495}"/>
              </a:ext>
            </a:extLst>
          </p:cNvPr>
          <p:cNvGrpSpPr/>
          <p:nvPr/>
        </p:nvGrpSpPr>
        <p:grpSpPr>
          <a:xfrm rot="1009904">
            <a:off x="4711152" y="2928447"/>
            <a:ext cx="798347" cy="949861"/>
            <a:chOff x="2006916" y="160730"/>
            <a:chExt cx="798347" cy="949861"/>
          </a:xfrm>
        </p:grpSpPr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BC05ACD7-B5F5-4292-8C54-84F95E56ACDE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trelica: desno 4">
              <a:extLst>
                <a:ext uri="{FF2B5EF4-FFF2-40B4-BE49-F238E27FC236}">
                  <a16:creationId xmlns:a16="http://schemas.microsoft.com/office/drawing/2014/main" id="{80530532-9FC2-49F6-BFEB-84002A42714B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sp>
        <p:nvSpPr>
          <p:cNvPr id="28" name="Pravokutnik: zaobljeni kutovi 4">
            <a:extLst>
              <a:ext uri="{FF2B5EF4-FFF2-40B4-BE49-F238E27FC236}">
                <a16:creationId xmlns:a16="http://schemas.microsoft.com/office/drawing/2014/main" id="{2232B98C-069F-4860-9A23-0A864102CCDA}"/>
              </a:ext>
            </a:extLst>
          </p:cNvPr>
          <p:cNvSpPr txBox="1"/>
          <p:nvPr/>
        </p:nvSpPr>
        <p:spPr>
          <a:xfrm>
            <a:off x="6764440" y="3517579"/>
            <a:ext cx="5071833" cy="28471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6500" kern="1200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C8A763F9-D41A-449F-8274-28BAB584D04F}"/>
              </a:ext>
            </a:extLst>
          </p:cNvPr>
          <p:cNvGrpSpPr/>
          <p:nvPr/>
        </p:nvGrpSpPr>
        <p:grpSpPr>
          <a:xfrm>
            <a:off x="6744072" y="3501008"/>
            <a:ext cx="5328592" cy="2808312"/>
            <a:chOff x="0" y="0"/>
            <a:chExt cx="5251450" cy="3055194"/>
          </a:xfrm>
        </p:grpSpPr>
        <p:sp>
          <p:nvSpPr>
            <p:cNvPr id="33" name="Pravokutnik: zaobljeni kutovi 32">
              <a:extLst>
                <a:ext uri="{FF2B5EF4-FFF2-40B4-BE49-F238E27FC236}">
                  <a16:creationId xmlns:a16="http://schemas.microsoft.com/office/drawing/2014/main" id="{36E3ED62-DB7B-4CEB-A47E-8DC057539516}"/>
                </a:ext>
              </a:extLst>
            </p:cNvPr>
            <p:cNvSpPr/>
            <p:nvPr/>
          </p:nvSpPr>
          <p:spPr>
            <a:xfrm>
              <a:off x="0" y="0"/>
              <a:ext cx="5251450" cy="305519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avokutnik: zaobljeni kutovi 4">
              <a:extLst>
                <a:ext uri="{FF2B5EF4-FFF2-40B4-BE49-F238E27FC236}">
                  <a16:creationId xmlns:a16="http://schemas.microsoft.com/office/drawing/2014/main" id="{A5BF282A-EA36-449E-B33C-0C5E25BAD920}"/>
                </a:ext>
              </a:extLst>
            </p:cNvPr>
            <p:cNvSpPr txBox="1"/>
            <p:nvPr/>
          </p:nvSpPr>
          <p:spPr>
            <a:xfrm>
              <a:off x="89484" y="89484"/>
              <a:ext cx="5072482" cy="287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a 34">
            <a:extLst>
              <a:ext uri="{FF2B5EF4-FFF2-40B4-BE49-F238E27FC236}">
                <a16:creationId xmlns:a16="http://schemas.microsoft.com/office/drawing/2014/main" id="{DA4E8A8D-FEFD-4B2A-842D-3E839E47A5B7}"/>
              </a:ext>
            </a:extLst>
          </p:cNvPr>
          <p:cNvGrpSpPr/>
          <p:nvPr/>
        </p:nvGrpSpPr>
        <p:grpSpPr>
          <a:xfrm rot="20254246">
            <a:off x="9544581" y="2877574"/>
            <a:ext cx="798347" cy="949861"/>
            <a:chOff x="2006916" y="160730"/>
            <a:chExt cx="798347" cy="949861"/>
          </a:xfrm>
        </p:grpSpPr>
        <p:sp>
          <p:nvSpPr>
            <p:cNvPr id="36" name="Strelica: desno 35">
              <a:extLst>
                <a:ext uri="{FF2B5EF4-FFF2-40B4-BE49-F238E27FC236}">
                  <a16:creationId xmlns:a16="http://schemas.microsoft.com/office/drawing/2014/main" id="{BB21F77B-E326-44F9-A6AA-49633F97A3CF}"/>
                </a:ext>
              </a:extLst>
            </p:cNvPr>
            <p:cNvSpPr/>
            <p:nvPr/>
          </p:nvSpPr>
          <p:spPr>
            <a:xfrm rot="5398635">
              <a:off x="1931159" y="236487"/>
              <a:ext cx="949861" cy="79834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trelica: desno 4">
              <a:extLst>
                <a:ext uri="{FF2B5EF4-FFF2-40B4-BE49-F238E27FC236}">
                  <a16:creationId xmlns:a16="http://schemas.microsoft.com/office/drawing/2014/main" id="{E0426E79-FDE9-4D53-9994-FDEAC74E4326}"/>
                </a:ext>
              </a:extLst>
            </p:cNvPr>
            <p:cNvSpPr txBox="1"/>
            <p:nvPr/>
          </p:nvSpPr>
          <p:spPr>
            <a:xfrm rot="5398635">
              <a:off x="2050863" y="276404"/>
              <a:ext cx="710357" cy="479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/>
            </a:p>
          </p:txBody>
        </p:sp>
      </p:grpSp>
      <p:pic>
        <p:nvPicPr>
          <p:cNvPr id="38" name="Slika 37">
            <a:extLst>
              <a:ext uri="{FF2B5EF4-FFF2-40B4-BE49-F238E27FC236}">
                <a16:creationId xmlns:a16="http://schemas.microsoft.com/office/drawing/2014/main" id="{99743E5A-7433-483D-8524-75500C5A56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39" name="Slika 38">
            <a:extLst>
              <a:ext uri="{FF2B5EF4-FFF2-40B4-BE49-F238E27FC236}">
                <a16:creationId xmlns:a16="http://schemas.microsoft.com/office/drawing/2014/main" id="{486263F4-6364-48A6-A9E7-0F2BF348E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01" y="5893033"/>
            <a:ext cx="2804862" cy="1402431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2ADB9816-F6D5-4E45-B525-63BCAAD65176}"/>
              </a:ext>
            </a:extLst>
          </p:cNvPr>
          <p:cNvSpPr txBox="1"/>
          <p:nvPr/>
        </p:nvSpPr>
        <p:spPr>
          <a:xfrm>
            <a:off x="497150" y="3622090"/>
            <a:ext cx="46252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Hrvatska nije imala preduvjete za početak industrijske revolucije. Nepovezanost hrvatskih zemalja, loša prometna povezanost, zaostala poljoprivredna proizvodnja, nepismeno stanovništvo. 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hr-HR" sz="36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4B9ACC8-A5F0-49F7-9A03-DC70A62016DF}"/>
              </a:ext>
            </a:extLst>
          </p:cNvPr>
          <p:cNvSpPr txBox="1"/>
          <p:nvPr/>
        </p:nvSpPr>
        <p:spPr>
          <a:xfrm>
            <a:off x="6968971" y="3826276"/>
            <a:ext cx="48472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Većina hrvatskih seljaka poljoprivredom se bavila na zastarjeli način. Još je prevladavao </a:t>
            </a:r>
            <a:r>
              <a:rPr lang="hr-HR" sz="2000" dirty="0" err="1">
                <a:solidFill>
                  <a:schemeClr val="bg1"/>
                </a:solidFill>
              </a:rPr>
              <a:t>tropoljni</a:t>
            </a:r>
            <a:r>
              <a:rPr lang="hr-HR" sz="2000" dirty="0">
                <a:solidFill>
                  <a:schemeClr val="bg1"/>
                </a:solidFill>
              </a:rPr>
              <a:t> sustav. Drvenim plugovima zemlja se orala površno, pa je prosječan urod bio slab. To je onda uzrokovalo glad i siromaštvo.</a:t>
            </a:r>
            <a:endParaRPr lang="hr-HR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0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" grpId="0"/>
      <p:bldP spid="3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647</Words>
  <Application>Microsoft Office PowerPoint</Application>
  <PresentationFormat>Široki zaslon</PresentationFormat>
  <Paragraphs>42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6" baseType="lpstr">
      <vt:lpstr>Arial</vt:lpstr>
      <vt:lpstr>Tema sustava Office</vt:lpstr>
      <vt:lpstr>Ponavljanje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Maja Juratovac</dc:creator>
  <cp:lastModifiedBy>Deniver Vukelić</cp:lastModifiedBy>
  <cp:revision>31</cp:revision>
  <dcterms:created xsi:type="dcterms:W3CDTF">2020-07-02T09:26:06Z</dcterms:created>
  <dcterms:modified xsi:type="dcterms:W3CDTF">2020-07-22T17:25:13Z</dcterms:modified>
</cp:coreProperties>
</file>